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 snapToObjects="1">
      <p:cViewPr varScale="1">
        <p:scale>
          <a:sx n="84" d="100"/>
          <a:sy n="84" d="100"/>
        </p:scale>
        <p:origin x="1976" y="200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4" name="Shape 1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85962975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2" name="Shape 12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3" name="Shape 13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97" name="Shape 9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12033" y="196872"/>
            <a:ext cx="10464801" cy="489718"/>
          </a:xfrm>
          <a:prstGeom prst="rect">
            <a:avLst/>
          </a:prstGeom>
        </p:spPr>
        <p:txBody>
          <a:bodyPr/>
          <a:lstStyle>
            <a:lvl1pPr algn="l">
              <a:defRPr sz="3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22" name="Shape 22"/>
          <p:cNvSpPr/>
          <p:nvPr/>
        </p:nvSpPr>
        <p:spPr>
          <a:xfrm>
            <a:off x="102458" y="744450"/>
            <a:ext cx="12704173" cy="1"/>
          </a:xfrm>
          <a:prstGeom prst="line">
            <a:avLst/>
          </a:prstGeom>
          <a:ln w="63500">
            <a:solidFill>
              <a:srgbClr val="583F3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pic>
        <p:nvPicPr>
          <p:cNvPr id="23" name="mber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3713" y="9206989"/>
            <a:ext cx="1042918" cy="489719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Shape 24"/>
          <p:cNvSpPr/>
          <p:nvPr/>
        </p:nvSpPr>
        <p:spPr>
          <a:xfrm>
            <a:off x="102458" y="9169701"/>
            <a:ext cx="12704173" cy="1"/>
          </a:xfrm>
          <a:prstGeom prst="line">
            <a:avLst/>
          </a:prstGeom>
          <a:ln w="25400">
            <a:solidFill>
              <a:srgbClr val="583F3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5" name="Shape 2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3" name="Shape 33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4" name="Shape 34"/>
          <p:cNvSpPr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" name="Shape 3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3" name="Shape 4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1" name="Shape 5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" name="Shape 5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0" name="Shape 6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1" name="Shape 61"/>
          <p:cNvSpPr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2" name="Shape 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0" name="Shape 7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78" name="Shape 78"/>
          <p:cNvSpPr>
            <a:spLocks noGrp="1"/>
          </p:cNvSpPr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79" name="Shape 79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0" name="Shape 8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r>
              <a:t>–Johnny Appleseed</a:t>
            </a:r>
          </a:p>
        </p:txBody>
      </p:sp>
      <p:sp>
        <p:nvSpPr>
          <p:cNvPr id="88" name="Shape 88"/>
          <p:cNvSpPr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“Type a quote here.” </a:t>
            </a:r>
          </a:p>
        </p:txBody>
      </p:sp>
      <p:sp>
        <p:nvSpPr>
          <p:cNvPr id="89" name="Shape 8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5" name="Picture 4"/>
          <p:cNvPicPr/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9381801"/>
            <a:ext cx="800100" cy="2813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Weather B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680" y="1206979"/>
            <a:ext cx="11209598" cy="5278816"/>
          </a:xfrm>
          <a:prstGeom prst="rect">
            <a:avLst/>
          </a:prstGeom>
          <a:ln w="12700">
            <a:miter lim="400000"/>
          </a:ln>
        </p:spPr>
      </p:pic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525779">
              <a:defRPr sz="2700">
                <a:solidFill>
                  <a:srgbClr val="583F34"/>
                </a:solidFill>
              </a:defRPr>
            </a:lvl1pPr>
          </a:lstStyle>
          <a:p>
            <a:r>
              <a:t>Seasonal rainfall in Daphne Major</a:t>
            </a:r>
          </a:p>
        </p:txBody>
      </p:sp>
      <p:sp>
        <p:nvSpPr>
          <p:cNvPr id="108" name="Shape 108"/>
          <p:cNvSpPr/>
          <p:nvPr/>
        </p:nvSpPr>
        <p:spPr>
          <a:xfrm>
            <a:off x="2680140" y="10344887"/>
            <a:ext cx="968190" cy="42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9.2mm</a:t>
            </a:r>
          </a:p>
        </p:txBody>
      </p:sp>
      <p:sp>
        <p:nvSpPr>
          <p:cNvPr id="109" name="Shape 109"/>
          <p:cNvSpPr/>
          <p:nvPr/>
        </p:nvSpPr>
        <p:spPr>
          <a:xfrm rot="16200000">
            <a:off x="-995551" y="3136632"/>
            <a:ext cx="2752738" cy="484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6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Rainfall (mm)</a:t>
            </a:r>
          </a:p>
        </p:txBody>
      </p:sp>
      <p:sp>
        <p:nvSpPr>
          <p:cNvPr id="110" name="Shape 110"/>
          <p:cNvSpPr/>
          <p:nvPr/>
        </p:nvSpPr>
        <p:spPr>
          <a:xfrm>
            <a:off x="5063492" y="6124388"/>
            <a:ext cx="2294192" cy="484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6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Seasons</a:t>
            </a:r>
          </a:p>
        </p:txBody>
      </p:sp>
      <p:grpSp>
        <p:nvGrpSpPr>
          <p:cNvPr id="113" name="Group 113"/>
          <p:cNvGrpSpPr/>
          <p:nvPr/>
        </p:nvGrpSpPr>
        <p:grpSpPr>
          <a:xfrm>
            <a:off x="7835237" y="6464443"/>
            <a:ext cx="5059929" cy="2668166"/>
            <a:chOff x="0" y="0"/>
            <a:chExt cx="5059928" cy="2668165"/>
          </a:xfrm>
        </p:grpSpPr>
        <p:graphicFrame>
          <p:nvGraphicFramePr>
            <p:cNvPr id="111" name="Table 111"/>
            <p:cNvGraphicFramePr/>
            <p:nvPr/>
          </p:nvGraphicFramePr>
          <p:xfrm>
            <a:off x="223440" y="194133"/>
            <a:ext cx="4614238" cy="2474032"/>
          </p:xfrm>
          <a:graphic>
            <a:graphicData uri="http://schemas.openxmlformats.org/drawingml/2006/table">
              <a:tbl>
                <a:tblPr>
                  <a:tableStyleId>{CF821DB8-F4EB-4A41-A1BA-3FCAFE7338EE}</a:tableStyleId>
                </a:tblPr>
                <a:tblGrid>
                  <a:gridCol w="461423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</a:tblGrid>
                <a:tr h="482673">
                  <a:tc>
                    <a:txBody>
                      <a:bodyPr/>
                      <a:lstStyle/>
                      <a:p>
                        <a:pPr>
                          <a:defRPr sz="1600">
                            <a:solidFill>
                              <a:srgbClr val="583F34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B w="0">
                        <a:miter lim="400000"/>
                      </a:lnB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</a:tbl>
            </a:graphicData>
          </a:graphic>
        </p:graphicFrame>
        <p:sp>
          <p:nvSpPr>
            <p:cNvPr id="112" name="Shape 112"/>
            <p:cNvSpPr/>
            <p:nvPr/>
          </p:nvSpPr>
          <p:spPr>
            <a:xfrm>
              <a:off x="0" y="0"/>
              <a:ext cx="5059928" cy="2573466"/>
            </a:xfrm>
            <a:prstGeom prst="rect">
              <a:avLst/>
            </a:prstGeom>
            <a:noFill/>
            <a:ln w="6350" cap="flat">
              <a:solidFill>
                <a:srgbClr val="583F3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14" name="Shape 114"/>
          <p:cNvSpPr/>
          <p:nvPr/>
        </p:nvSpPr>
        <p:spPr>
          <a:xfrm>
            <a:off x="7885964" y="6536385"/>
            <a:ext cx="3096122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is this graph showing you? 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525779">
              <a:defRPr sz="2700">
                <a:solidFill>
                  <a:srgbClr val="583F34"/>
                </a:solidFill>
              </a:defRPr>
            </a:lvl1pPr>
          </a:lstStyle>
          <a:p>
            <a:r>
              <a:t>Distribution of beak depth for finches born in 1976 and 1978</a:t>
            </a:r>
          </a:p>
        </p:txBody>
      </p:sp>
      <p:grpSp>
        <p:nvGrpSpPr>
          <p:cNvPr id="122" name="Group 122"/>
          <p:cNvGrpSpPr/>
          <p:nvPr/>
        </p:nvGrpSpPr>
        <p:grpSpPr>
          <a:xfrm>
            <a:off x="694145" y="968048"/>
            <a:ext cx="6078746" cy="8162843"/>
            <a:chOff x="0" y="0"/>
            <a:chExt cx="6078745" cy="8162841"/>
          </a:xfrm>
        </p:grpSpPr>
        <p:grpSp>
          <p:nvGrpSpPr>
            <p:cNvPr id="119" name="Group 119"/>
            <p:cNvGrpSpPr/>
            <p:nvPr/>
          </p:nvGrpSpPr>
          <p:grpSpPr>
            <a:xfrm>
              <a:off x="0" y="0"/>
              <a:ext cx="6078746" cy="8162842"/>
              <a:chOff x="0" y="0"/>
              <a:chExt cx="6078745" cy="8162841"/>
            </a:xfrm>
          </p:grpSpPr>
          <p:pic>
            <p:nvPicPr>
              <p:cNvPr id="117" name="pasted-image.pdf"/>
              <p:cNvPicPr>
                <a:picLocks noChangeAspect="1"/>
              </p:cNvPicPr>
              <p:nvPr/>
            </p:nvPicPr>
            <p:blipFill>
              <a:blip r:embed="rId2"/>
              <a:srcRect l="6147"/>
              <a:stretch>
                <a:fillRect/>
              </a:stretch>
            </p:blipFill>
            <p:spPr>
              <a:xfrm>
                <a:off x="39767" y="0"/>
                <a:ext cx="6032506" cy="441971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18" name="pasted-image.pdf"/>
              <p:cNvPicPr>
                <a:picLocks noChangeAspect="1"/>
              </p:cNvPicPr>
              <p:nvPr/>
            </p:nvPicPr>
            <p:blipFill>
              <a:blip r:embed="rId3"/>
              <a:srcRect l="5428" t="2618" b="2618"/>
              <a:stretch>
                <a:fillRect/>
              </a:stretch>
            </p:blipFill>
            <p:spPr>
              <a:xfrm>
                <a:off x="0" y="3974554"/>
                <a:ext cx="6078746" cy="418828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120" name="Shape 120"/>
            <p:cNvSpPr/>
            <p:nvPr/>
          </p:nvSpPr>
          <p:spPr>
            <a:xfrm flipV="1">
              <a:off x="3093317" y="64137"/>
              <a:ext cx="1" cy="3598080"/>
            </a:xfrm>
            <a:prstGeom prst="line">
              <a:avLst/>
            </a:prstGeom>
            <a:noFill/>
            <a:ln w="50800" cap="flat">
              <a:solidFill>
                <a:srgbClr val="FF26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121" name="Shape 121"/>
            <p:cNvSpPr/>
            <p:nvPr/>
          </p:nvSpPr>
          <p:spPr>
            <a:xfrm flipV="1">
              <a:off x="3869567" y="4064086"/>
              <a:ext cx="1" cy="3421051"/>
            </a:xfrm>
            <a:prstGeom prst="line">
              <a:avLst/>
            </a:prstGeom>
            <a:noFill/>
            <a:ln w="50800" cap="flat">
              <a:solidFill>
                <a:srgbClr val="FF26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sp>
        <p:nvSpPr>
          <p:cNvPr id="123" name="Shape 123"/>
          <p:cNvSpPr/>
          <p:nvPr/>
        </p:nvSpPr>
        <p:spPr>
          <a:xfrm>
            <a:off x="1105736" y="1084267"/>
            <a:ext cx="1791247" cy="42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2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Born in 1976</a:t>
            </a:r>
          </a:p>
        </p:txBody>
      </p:sp>
      <p:sp>
        <p:nvSpPr>
          <p:cNvPr id="124" name="Shape 124"/>
          <p:cNvSpPr/>
          <p:nvPr/>
        </p:nvSpPr>
        <p:spPr>
          <a:xfrm rot="16200000">
            <a:off x="-1486877" y="4033355"/>
            <a:ext cx="3808519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Number of Finches</a:t>
            </a:r>
          </a:p>
        </p:txBody>
      </p:sp>
      <p:sp>
        <p:nvSpPr>
          <p:cNvPr id="125" name="Shape 125"/>
          <p:cNvSpPr/>
          <p:nvPr/>
        </p:nvSpPr>
        <p:spPr>
          <a:xfrm>
            <a:off x="4528182" y="5009801"/>
            <a:ext cx="968190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9.7mm</a:t>
            </a:r>
          </a:p>
        </p:txBody>
      </p:sp>
      <p:grpSp>
        <p:nvGrpSpPr>
          <p:cNvPr id="131" name="Group 131"/>
          <p:cNvGrpSpPr/>
          <p:nvPr/>
        </p:nvGrpSpPr>
        <p:grpSpPr>
          <a:xfrm>
            <a:off x="6826039" y="1910855"/>
            <a:ext cx="1915379" cy="1398325"/>
            <a:chOff x="0" y="0"/>
            <a:chExt cx="1915378" cy="1398323"/>
          </a:xfrm>
        </p:grpSpPr>
        <p:pic>
          <p:nvPicPr>
            <p:cNvPr id="126" name="Finch small beak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1880844" cy="139832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30" name="Group 130"/>
            <p:cNvGrpSpPr/>
            <p:nvPr/>
          </p:nvGrpSpPr>
          <p:grpSpPr>
            <a:xfrm>
              <a:off x="1371614" y="107445"/>
              <a:ext cx="543765" cy="521636"/>
              <a:chOff x="0" y="0"/>
              <a:chExt cx="543763" cy="521635"/>
            </a:xfrm>
          </p:grpSpPr>
          <p:sp>
            <p:nvSpPr>
              <p:cNvPr id="127" name="Shape 127"/>
              <p:cNvSpPr/>
              <p:nvPr/>
            </p:nvSpPr>
            <p:spPr>
              <a:xfrm flipV="1">
                <a:off x="525488" y="0"/>
                <a:ext cx="1" cy="521636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128" name="Shape 128"/>
              <p:cNvSpPr/>
              <p:nvPr/>
            </p:nvSpPr>
            <p:spPr>
              <a:xfrm>
                <a:off x="0" y="511305"/>
                <a:ext cx="543764" cy="1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129" name="Shape 129"/>
              <p:cNvSpPr/>
              <p:nvPr/>
            </p:nvSpPr>
            <p:spPr>
              <a:xfrm>
                <a:off x="0" y="12304"/>
                <a:ext cx="543764" cy="1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  <a:endParaRPr/>
              </a:p>
            </p:txBody>
          </p:sp>
        </p:grpSp>
      </p:grpSp>
      <p:sp>
        <p:nvSpPr>
          <p:cNvPr id="132" name="Shape 132"/>
          <p:cNvSpPr/>
          <p:nvPr/>
        </p:nvSpPr>
        <p:spPr>
          <a:xfrm>
            <a:off x="6826039" y="1076311"/>
            <a:ext cx="1915380" cy="894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18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1976</a:t>
            </a:r>
          </a:p>
          <a:p>
            <a:pPr>
              <a:defRPr sz="18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Beak depth average=9.2mm</a:t>
            </a:r>
          </a:p>
        </p:txBody>
      </p:sp>
      <p:grpSp>
        <p:nvGrpSpPr>
          <p:cNvPr id="139" name="Group 139"/>
          <p:cNvGrpSpPr/>
          <p:nvPr/>
        </p:nvGrpSpPr>
        <p:grpSpPr>
          <a:xfrm>
            <a:off x="6734673" y="7314117"/>
            <a:ext cx="2098112" cy="1541584"/>
            <a:chOff x="0" y="0"/>
            <a:chExt cx="2098110" cy="1541582"/>
          </a:xfrm>
        </p:grpSpPr>
        <p:pic>
          <p:nvPicPr>
            <p:cNvPr id="133" name="finch large beak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1921974" cy="154158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38" name="Group 138"/>
            <p:cNvGrpSpPr/>
            <p:nvPr/>
          </p:nvGrpSpPr>
          <p:grpSpPr>
            <a:xfrm>
              <a:off x="1416798" y="142286"/>
              <a:ext cx="681313" cy="673223"/>
              <a:chOff x="0" y="0"/>
              <a:chExt cx="681312" cy="673221"/>
            </a:xfrm>
          </p:grpSpPr>
          <p:sp>
            <p:nvSpPr>
              <p:cNvPr id="134" name="Shape 134"/>
              <p:cNvSpPr/>
              <p:nvPr/>
            </p:nvSpPr>
            <p:spPr>
              <a:xfrm flipV="1">
                <a:off x="668829" y="-1"/>
                <a:ext cx="1" cy="673223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  <a:endParaRPr/>
              </a:p>
            </p:txBody>
          </p:sp>
          <p:grpSp>
            <p:nvGrpSpPr>
              <p:cNvPr id="137" name="Group 137"/>
              <p:cNvGrpSpPr/>
              <p:nvPr/>
            </p:nvGrpSpPr>
            <p:grpSpPr>
              <a:xfrm>
                <a:off x="-1" y="17745"/>
                <a:ext cx="681314" cy="637731"/>
                <a:chOff x="0" y="0"/>
                <a:chExt cx="681312" cy="637730"/>
              </a:xfrm>
            </p:grpSpPr>
            <p:sp>
              <p:nvSpPr>
                <p:cNvPr id="135" name="Shape 135"/>
                <p:cNvSpPr/>
                <p:nvPr/>
              </p:nvSpPr>
              <p:spPr>
                <a:xfrm>
                  <a:off x="0" y="637730"/>
                  <a:ext cx="681313" cy="1"/>
                </a:xfrm>
                <a:prstGeom prst="line">
                  <a:avLst/>
                </a:prstGeom>
                <a:noFill/>
                <a:ln w="50800" cap="flat">
                  <a:solidFill>
                    <a:srgbClr val="FF26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400"/>
                  </a:pPr>
                  <a:endParaRPr/>
                </a:p>
              </p:txBody>
            </p:sp>
            <p:sp>
              <p:nvSpPr>
                <p:cNvPr id="136" name="Shape 136"/>
                <p:cNvSpPr/>
                <p:nvPr/>
              </p:nvSpPr>
              <p:spPr>
                <a:xfrm>
                  <a:off x="0" y="0"/>
                  <a:ext cx="681313" cy="0"/>
                </a:xfrm>
                <a:prstGeom prst="line">
                  <a:avLst/>
                </a:prstGeom>
                <a:noFill/>
                <a:ln w="50800" cap="flat">
                  <a:solidFill>
                    <a:srgbClr val="FF26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400"/>
                  </a:pPr>
                  <a:endParaRPr/>
                </a:p>
              </p:txBody>
            </p:sp>
          </p:grpSp>
        </p:grpSp>
      </p:grpSp>
      <p:sp>
        <p:nvSpPr>
          <p:cNvPr id="140" name="Shape 140"/>
          <p:cNvSpPr/>
          <p:nvPr/>
        </p:nvSpPr>
        <p:spPr>
          <a:xfrm>
            <a:off x="6772256" y="6519815"/>
            <a:ext cx="2022945" cy="894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18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1978</a:t>
            </a:r>
          </a:p>
          <a:p>
            <a:pPr>
              <a:defRPr sz="18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Beak depth average=9.7mm</a:t>
            </a:r>
          </a:p>
        </p:txBody>
      </p:sp>
      <p:grpSp>
        <p:nvGrpSpPr>
          <p:cNvPr id="143" name="Group 143"/>
          <p:cNvGrpSpPr/>
          <p:nvPr/>
        </p:nvGrpSpPr>
        <p:grpSpPr>
          <a:xfrm>
            <a:off x="7805098" y="3733202"/>
            <a:ext cx="5059930" cy="2668166"/>
            <a:chOff x="0" y="0"/>
            <a:chExt cx="5059928" cy="2668165"/>
          </a:xfrm>
        </p:grpSpPr>
        <p:graphicFrame>
          <p:nvGraphicFramePr>
            <p:cNvPr id="141" name="Table 141"/>
            <p:cNvGraphicFramePr/>
            <p:nvPr/>
          </p:nvGraphicFramePr>
          <p:xfrm>
            <a:off x="223440" y="194133"/>
            <a:ext cx="4614237" cy="2474032"/>
          </p:xfrm>
          <a:graphic>
            <a:graphicData uri="http://schemas.openxmlformats.org/drawingml/2006/table">
              <a:tbl>
                <a:tblPr>
                  <a:tableStyleId>{CF821DB8-F4EB-4A41-A1BA-3FCAFE7338EE}</a:tableStyleId>
                </a:tblPr>
                <a:tblGrid>
                  <a:gridCol w="461423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</a:tblGrid>
                <a:tr h="482673">
                  <a:tc>
                    <a:txBody>
                      <a:bodyPr/>
                      <a:lstStyle/>
                      <a:p>
                        <a:pPr>
                          <a:defRPr sz="1600">
                            <a:solidFill>
                              <a:srgbClr val="583F34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B w="0">
                        <a:miter lim="400000"/>
                      </a:lnB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</a:tbl>
            </a:graphicData>
          </a:graphic>
        </p:graphicFrame>
        <p:sp>
          <p:nvSpPr>
            <p:cNvPr id="142" name="Shape 142"/>
            <p:cNvSpPr/>
            <p:nvPr/>
          </p:nvSpPr>
          <p:spPr>
            <a:xfrm>
              <a:off x="0" y="0"/>
              <a:ext cx="5059928" cy="2573466"/>
            </a:xfrm>
            <a:prstGeom prst="rect">
              <a:avLst/>
            </a:prstGeom>
            <a:noFill/>
            <a:ln w="6350" cap="flat">
              <a:solidFill>
                <a:srgbClr val="583F3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44" name="Shape 144"/>
          <p:cNvSpPr/>
          <p:nvPr/>
        </p:nvSpPr>
        <p:spPr>
          <a:xfrm>
            <a:off x="8787001" y="3718133"/>
            <a:ext cx="3096122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is this graph showing you? </a:t>
            </a:r>
          </a:p>
        </p:txBody>
      </p:sp>
      <p:sp>
        <p:nvSpPr>
          <p:cNvPr id="145" name="Shape 145"/>
          <p:cNvSpPr/>
          <p:nvPr/>
        </p:nvSpPr>
        <p:spPr>
          <a:xfrm>
            <a:off x="3794717" y="1089786"/>
            <a:ext cx="968190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9.2mm</a:t>
            </a:r>
          </a:p>
        </p:txBody>
      </p:sp>
      <p:sp>
        <p:nvSpPr>
          <p:cNvPr id="146" name="Shape 146"/>
          <p:cNvSpPr/>
          <p:nvPr/>
        </p:nvSpPr>
        <p:spPr>
          <a:xfrm>
            <a:off x="1105736" y="4978882"/>
            <a:ext cx="1791247" cy="422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2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Born in 1978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Finch heritability B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274" y="1834338"/>
            <a:ext cx="7073471" cy="7311519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hape 149"/>
          <p:cNvSpPr/>
          <p:nvPr/>
        </p:nvSpPr>
        <p:spPr>
          <a:xfrm>
            <a:off x="5217268" y="3691462"/>
            <a:ext cx="690968" cy="7634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>
              <a:defRPr sz="4400">
                <a:solidFill>
                  <a:srgbClr val="FF2600"/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+</a:t>
            </a:r>
          </a:p>
        </p:txBody>
      </p:sp>
      <p:sp>
        <p:nvSpPr>
          <p:cNvPr id="150" name="Shape 150"/>
          <p:cNvSpPr/>
          <p:nvPr/>
        </p:nvSpPr>
        <p:spPr>
          <a:xfrm>
            <a:off x="4513756" y="5046453"/>
            <a:ext cx="690968" cy="7634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>
              <a:defRPr sz="4400">
                <a:solidFill>
                  <a:srgbClr val="FF2600"/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+</a:t>
            </a:r>
          </a:p>
        </p:txBody>
      </p:sp>
      <p:sp>
        <p:nvSpPr>
          <p:cNvPr id="151" name="Shape 151"/>
          <p:cNvSpPr/>
          <p:nvPr/>
        </p:nvSpPr>
        <p:spPr>
          <a:xfrm flipV="1">
            <a:off x="2158203" y="3020609"/>
            <a:ext cx="5136428" cy="4558550"/>
          </a:xfrm>
          <a:prstGeom prst="line">
            <a:avLst/>
          </a:prstGeom>
          <a:ln w="25400">
            <a:solidFill>
              <a:srgbClr val="5E5E5E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52" name="Shape 152"/>
          <p:cNvSpPr/>
          <p:nvPr/>
        </p:nvSpPr>
        <p:spPr>
          <a:xfrm>
            <a:off x="3992479" y="1556019"/>
            <a:ext cx="3712492" cy="42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2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Average beak depth in 1978</a:t>
            </a:r>
          </a:p>
        </p:txBody>
      </p:sp>
      <p:sp>
        <p:nvSpPr>
          <p:cNvPr id="153" name="Shape 153"/>
          <p:cNvSpPr/>
          <p:nvPr/>
        </p:nvSpPr>
        <p:spPr>
          <a:xfrm>
            <a:off x="7637137" y="5231283"/>
            <a:ext cx="3712492" cy="42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2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Average beak depth in 1976</a:t>
            </a:r>
          </a:p>
        </p:txBody>
      </p:sp>
      <p:sp>
        <p:nvSpPr>
          <p:cNvPr id="154" name="Shape 154"/>
          <p:cNvSpPr/>
          <p:nvPr/>
        </p:nvSpPr>
        <p:spPr>
          <a:xfrm>
            <a:off x="5565631" y="2030817"/>
            <a:ext cx="1" cy="1862137"/>
          </a:xfrm>
          <a:prstGeom prst="line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55" name="Shape 155"/>
          <p:cNvSpPr/>
          <p:nvPr/>
        </p:nvSpPr>
        <p:spPr>
          <a:xfrm flipH="1">
            <a:off x="5107058" y="5442612"/>
            <a:ext cx="2519865" cy="1"/>
          </a:xfrm>
          <a:prstGeom prst="line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38150">
              <a:defRPr sz="2700">
                <a:solidFill>
                  <a:srgbClr val="583F34"/>
                </a:solidFill>
              </a:defRPr>
            </a:lvl1pPr>
          </a:lstStyle>
          <a:p>
            <a:r>
              <a:t>Beak depth of parents and their offspring</a:t>
            </a:r>
          </a:p>
        </p:txBody>
      </p:sp>
      <p:sp>
        <p:nvSpPr>
          <p:cNvPr id="157" name="Shape 157"/>
          <p:cNvSpPr/>
          <p:nvPr/>
        </p:nvSpPr>
        <p:spPr>
          <a:xfrm rot="16200000">
            <a:off x="-2599258" y="4768777"/>
            <a:ext cx="5922436" cy="42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2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Average beak depth of their offspring (mm)</a:t>
            </a:r>
          </a:p>
        </p:txBody>
      </p:sp>
      <p:sp>
        <p:nvSpPr>
          <p:cNvPr id="158" name="Shape 158"/>
          <p:cNvSpPr/>
          <p:nvPr/>
        </p:nvSpPr>
        <p:spPr>
          <a:xfrm>
            <a:off x="1369814" y="8560162"/>
            <a:ext cx="5916277" cy="422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2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Average beak depth of both parents (mm)</a:t>
            </a:r>
          </a:p>
        </p:txBody>
      </p:sp>
      <p:grpSp>
        <p:nvGrpSpPr>
          <p:cNvPr id="161" name="Group 161"/>
          <p:cNvGrpSpPr/>
          <p:nvPr/>
        </p:nvGrpSpPr>
        <p:grpSpPr>
          <a:xfrm>
            <a:off x="7714683" y="6249774"/>
            <a:ext cx="5059929" cy="2668166"/>
            <a:chOff x="0" y="0"/>
            <a:chExt cx="5059928" cy="2668165"/>
          </a:xfrm>
        </p:grpSpPr>
        <p:graphicFrame>
          <p:nvGraphicFramePr>
            <p:cNvPr id="159" name="Table 159"/>
            <p:cNvGraphicFramePr/>
            <p:nvPr/>
          </p:nvGraphicFramePr>
          <p:xfrm>
            <a:off x="223440" y="194133"/>
            <a:ext cx="4614238" cy="2474032"/>
          </p:xfrm>
          <a:graphic>
            <a:graphicData uri="http://schemas.openxmlformats.org/drawingml/2006/table">
              <a:tbl>
                <a:tblPr>
                  <a:tableStyleId>{CF821DB8-F4EB-4A41-A1BA-3FCAFE7338EE}</a:tableStyleId>
                </a:tblPr>
                <a:tblGrid>
                  <a:gridCol w="461423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</a:tblGrid>
                <a:tr h="482673">
                  <a:tc>
                    <a:txBody>
                      <a:bodyPr/>
                      <a:lstStyle/>
                      <a:p>
                        <a:pPr>
                          <a:defRPr sz="1600">
                            <a:solidFill>
                              <a:srgbClr val="583F34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B w="0">
                        <a:miter lim="400000"/>
                      </a:lnB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</a:tbl>
            </a:graphicData>
          </a:graphic>
        </p:graphicFrame>
        <p:sp>
          <p:nvSpPr>
            <p:cNvPr id="160" name="Shape 160"/>
            <p:cNvSpPr/>
            <p:nvPr/>
          </p:nvSpPr>
          <p:spPr>
            <a:xfrm>
              <a:off x="0" y="0"/>
              <a:ext cx="5059928" cy="2573466"/>
            </a:xfrm>
            <a:prstGeom prst="rect">
              <a:avLst/>
            </a:prstGeom>
            <a:noFill/>
            <a:ln w="6350" cap="flat">
              <a:solidFill>
                <a:srgbClr val="583F3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62" name="Shape 162"/>
          <p:cNvSpPr/>
          <p:nvPr/>
        </p:nvSpPr>
        <p:spPr>
          <a:xfrm>
            <a:off x="8696586" y="6234705"/>
            <a:ext cx="3096122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is this graph showing you? </a:t>
            </a:r>
          </a:p>
        </p:txBody>
      </p:sp>
      <p:sp>
        <p:nvSpPr>
          <p:cNvPr id="163" name="Shape 163"/>
          <p:cNvSpPr/>
          <p:nvPr/>
        </p:nvSpPr>
        <p:spPr>
          <a:xfrm rot="19281995">
            <a:off x="1455259" y="4194805"/>
            <a:ext cx="5876901" cy="3296208"/>
          </a:xfrm>
          <a:prstGeom prst="ellipse">
            <a:avLst/>
          </a:prstGeom>
          <a:ln w="25400">
            <a:solidFill>
              <a:srgbClr val="583F3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4" name="Shape 164"/>
          <p:cNvSpPr/>
          <p:nvPr/>
        </p:nvSpPr>
        <p:spPr>
          <a:xfrm rot="19281995">
            <a:off x="3293344" y="3692857"/>
            <a:ext cx="4435802" cy="1737141"/>
          </a:xfrm>
          <a:prstGeom prst="ellipse">
            <a:avLst/>
          </a:prstGeom>
          <a:ln w="25400">
            <a:solidFill>
              <a:srgbClr val="91919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seed size B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850" y="1023024"/>
            <a:ext cx="9555167" cy="5228509"/>
          </a:xfrm>
          <a:prstGeom prst="rect">
            <a:avLst/>
          </a:prstGeom>
          <a:ln w="12700">
            <a:miter lim="400000"/>
          </a:ln>
        </p:spPr>
      </p:pic>
      <p:sp>
        <p:nvSpPr>
          <p:cNvPr id="167" name="Shape 16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38150">
              <a:defRPr sz="2700">
                <a:solidFill>
                  <a:srgbClr val="583F34"/>
                </a:solidFill>
              </a:defRPr>
            </a:lvl1pPr>
          </a:lstStyle>
          <a:p>
            <a:r>
              <a:t>Seed size chosen by finches of different beak depths (1976)</a:t>
            </a:r>
          </a:p>
        </p:txBody>
      </p:sp>
      <p:sp>
        <p:nvSpPr>
          <p:cNvPr id="168" name="Shape 168"/>
          <p:cNvSpPr/>
          <p:nvPr/>
        </p:nvSpPr>
        <p:spPr>
          <a:xfrm rot="16200000">
            <a:off x="-1528464" y="3110590"/>
            <a:ext cx="3588859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Number of finches</a:t>
            </a:r>
          </a:p>
        </p:txBody>
      </p:sp>
      <p:sp>
        <p:nvSpPr>
          <p:cNvPr id="169" name="Shape 169"/>
          <p:cNvSpPr/>
          <p:nvPr/>
        </p:nvSpPr>
        <p:spPr>
          <a:xfrm>
            <a:off x="4027380" y="6304089"/>
            <a:ext cx="3377539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Beak depth (mm)</a:t>
            </a:r>
          </a:p>
        </p:txBody>
      </p:sp>
      <p:grpSp>
        <p:nvGrpSpPr>
          <p:cNvPr id="172" name="Group 172"/>
          <p:cNvGrpSpPr/>
          <p:nvPr/>
        </p:nvGrpSpPr>
        <p:grpSpPr>
          <a:xfrm>
            <a:off x="7759890" y="6454568"/>
            <a:ext cx="5059930" cy="2668166"/>
            <a:chOff x="0" y="0"/>
            <a:chExt cx="5059928" cy="2668165"/>
          </a:xfrm>
        </p:grpSpPr>
        <p:graphicFrame>
          <p:nvGraphicFramePr>
            <p:cNvPr id="170" name="Table 170"/>
            <p:cNvGraphicFramePr/>
            <p:nvPr/>
          </p:nvGraphicFramePr>
          <p:xfrm>
            <a:off x="223440" y="194133"/>
            <a:ext cx="4614237" cy="2474032"/>
          </p:xfrm>
          <a:graphic>
            <a:graphicData uri="http://schemas.openxmlformats.org/drawingml/2006/table">
              <a:tbl>
                <a:tblPr>
                  <a:tableStyleId>{CF821DB8-F4EB-4A41-A1BA-3FCAFE7338EE}</a:tableStyleId>
                </a:tblPr>
                <a:tblGrid>
                  <a:gridCol w="461423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</a:tblGrid>
                <a:tr h="482673">
                  <a:tc>
                    <a:txBody>
                      <a:bodyPr/>
                      <a:lstStyle/>
                      <a:p>
                        <a:pPr>
                          <a:defRPr sz="1600">
                            <a:solidFill>
                              <a:srgbClr val="583F34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B w="0">
                        <a:miter lim="400000"/>
                      </a:lnB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</a:tbl>
            </a:graphicData>
          </a:graphic>
        </p:graphicFrame>
        <p:sp>
          <p:nvSpPr>
            <p:cNvPr id="171" name="Shape 171"/>
            <p:cNvSpPr/>
            <p:nvPr/>
          </p:nvSpPr>
          <p:spPr>
            <a:xfrm>
              <a:off x="0" y="0"/>
              <a:ext cx="5059928" cy="2573466"/>
            </a:xfrm>
            <a:prstGeom prst="rect">
              <a:avLst/>
            </a:prstGeom>
            <a:noFill/>
            <a:ln w="6350" cap="flat">
              <a:solidFill>
                <a:srgbClr val="583F3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73" name="Shape 173"/>
          <p:cNvSpPr/>
          <p:nvPr/>
        </p:nvSpPr>
        <p:spPr>
          <a:xfrm>
            <a:off x="7850013" y="6498356"/>
            <a:ext cx="309612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is this graph showing you? </a:t>
            </a: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survival B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091" y="953687"/>
            <a:ext cx="9253929" cy="4975461"/>
          </a:xfrm>
          <a:prstGeom prst="rect">
            <a:avLst/>
          </a:prstGeom>
          <a:ln w="12700">
            <a:miter lim="400000"/>
          </a:ln>
        </p:spPr>
      </p:pic>
      <p:sp>
        <p:nvSpPr>
          <p:cNvPr id="176" name="Shape 17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38150">
              <a:defRPr sz="2700">
                <a:solidFill>
                  <a:srgbClr val="583F34"/>
                </a:solidFill>
              </a:defRPr>
            </a:lvl1pPr>
          </a:lstStyle>
          <a:p>
            <a:r>
              <a:t>Distribution of beak depth of finches born in 1976</a:t>
            </a:r>
          </a:p>
        </p:txBody>
      </p:sp>
      <p:sp>
        <p:nvSpPr>
          <p:cNvPr id="177" name="Shape 177"/>
          <p:cNvSpPr/>
          <p:nvPr/>
        </p:nvSpPr>
        <p:spPr>
          <a:xfrm rot="16200000">
            <a:off x="-1443886" y="2967446"/>
            <a:ext cx="3588860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Number of finches</a:t>
            </a:r>
          </a:p>
        </p:txBody>
      </p:sp>
      <p:sp>
        <p:nvSpPr>
          <p:cNvPr id="178" name="Shape 178"/>
          <p:cNvSpPr/>
          <p:nvPr/>
        </p:nvSpPr>
        <p:spPr>
          <a:xfrm>
            <a:off x="3838538" y="5818137"/>
            <a:ext cx="3377539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Beak depth (mm)</a:t>
            </a:r>
          </a:p>
        </p:txBody>
      </p:sp>
      <p:grpSp>
        <p:nvGrpSpPr>
          <p:cNvPr id="181" name="Group 181"/>
          <p:cNvGrpSpPr/>
          <p:nvPr/>
        </p:nvGrpSpPr>
        <p:grpSpPr>
          <a:xfrm>
            <a:off x="7518782" y="6377802"/>
            <a:ext cx="5059929" cy="2668166"/>
            <a:chOff x="0" y="0"/>
            <a:chExt cx="5059928" cy="2668165"/>
          </a:xfrm>
        </p:grpSpPr>
        <p:graphicFrame>
          <p:nvGraphicFramePr>
            <p:cNvPr id="179" name="Table 179"/>
            <p:cNvGraphicFramePr/>
            <p:nvPr/>
          </p:nvGraphicFramePr>
          <p:xfrm>
            <a:off x="223440" y="194133"/>
            <a:ext cx="4614238" cy="2474032"/>
          </p:xfrm>
          <a:graphic>
            <a:graphicData uri="http://schemas.openxmlformats.org/drawingml/2006/table">
              <a:tbl>
                <a:tblPr>
                  <a:tableStyleId>{CF821DB8-F4EB-4A41-A1BA-3FCAFE7338EE}</a:tableStyleId>
                </a:tblPr>
                <a:tblGrid>
                  <a:gridCol w="461423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</a:tblGrid>
                <a:tr h="482673">
                  <a:tc>
                    <a:txBody>
                      <a:bodyPr/>
                      <a:lstStyle/>
                      <a:p>
                        <a:pPr>
                          <a:defRPr sz="1600">
                            <a:solidFill>
                              <a:srgbClr val="583F34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B w="0">
                        <a:miter lim="400000"/>
                      </a:lnB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</a:tbl>
            </a:graphicData>
          </a:graphic>
        </p:graphicFrame>
        <p:sp>
          <p:nvSpPr>
            <p:cNvPr id="180" name="Shape 180"/>
            <p:cNvSpPr/>
            <p:nvPr/>
          </p:nvSpPr>
          <p:spPr>
            <a:xfrm>
              <a:off x="0" y="0"/>
              <a:ext cx="5059928" cy="2573466"/>
            </a:xfrm>
            <a:prstGeom prst="rect">
              <a:avLst/>
            </a:prstGeom>
            <a:noFill/>
            <a:ln w="6350" cap="flat">
              <a:solidFill>
                <a:srgbClr val="583F3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82" name="Shape 182"/>
          <p:cNvSpPr/>
          <p:nvPr/>
        </p:nvSpPr>
        <p:spPr>
          <a:xfrm>
            <a:off x="7608904" y="6377802"/>
            <a:ext cx="3096122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is this graph showing you? 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38150">
              <a:defRPr sz="2700">
                <a:solidFill>
                  <a:srgbClr val="583F34"/>
                </a:solidFill>
              </a:defRPr>
            </a:lvl1pPr>
          </a:lstStyle>
          <a:p>
            <a:r>
              <a:t>Population size of finches between 1975 -1978</a:t>
            </a:r>
          </a:p>
        </p:txBody>
      </p:sp>
      <p:sp>
        <p:nvSpPr>
          <p:cNvPr id="185" name="Shape 185"/>
          <p:cNvSpPr/>
          <p:nvPr/>
        </p:nvSpPr>
        <p:spPr>
          <a:xfrm rot="16200000">
            <a:off x="-1084309" y="4346407"/>
            <a:ext cx="3588860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Number of finches</a:t>
            </a:r>
          </a:p>
        </p:txBody>
      </p:sp>
      <p:pic>
        <p:nvPicPr>
          <p:cNvPr id="186" name="pasted-image.png"/>
          <p:cNvPicPr>
            <a:picLocks noChangeAspect="1"/>
          </p:cNvPicPr>
          <p:nvPr/>
        </p:nvPicPr>
        <p:blipFill>
          <a:blip r:embed="rId2"/>
          <a:srcRect l="3720" t="5568" r="50139" b="49067"/>
          <a:stretch>
            <a:fillRect/>
          </a:stretch>
        </p:blipFill>
        <p:spPr>
          <a:xfrm>
            <a:off x="1095253" y="2413896"/>
            <a:ext cx="7091866" cy="580145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89" name="Group 189"/>
          <p:cNvGrpSpPr/>
          <p:nvPr/>
        </p:nvGrpSpPr>
        <p:grpSpPr>
          <a:xfrm>
            <a:off x="7759890" y="1148757"/>
            <a:ext cx="5059930" cy="2668166"/>
            <a:chOff x="0" y="0"/>
            <a:chExt cx="5059928" cy="2668165"/>
          </a:xfrm>
        </p:grpSpPr>
        <p:graphicFrame>
          <p:nvGraphicFramePr>
            <p:cNvPr id="187" name="Table 187"/>
            <p:cNvGraphicFramePr/>
            <p:nvPr/>
          </p:nvGraphicFramePr>
          <p:xfrm>
            <a:off x="223440" y="194133"/>
            <a:ext cx="4614237" cy="2474032"/>
          </p:xfrm>
          <a:graphic>
            <a:graphicData uri="http://schemas.openxmlformats.org/drawingml/2006/table">
              <a:tbl>
                <a:tblPr>
                  <a:tableStyleId>{CF821DB8-F4EB-4A41-A1BA-3FCAFE7338EE}</a:tableStyleId>
                </a:tblPr>
                <a:tblGrid>
                  <a:gridCol w="461423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</a:tblGrid>
                <a:tr h="482673">
                  <a:tc>
                    <a:txBody>
                      <a:bodyPr/>
                      <a:lstStyle/>
                      <a:p>
                        <a:pPr>
                          <a:defRPr sz="1600">
                            <a:solidFill>
                              <a:srgbClr val="583F34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B w="0">
                        <a:miter lim="400000"/>
                      </a:lnB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</a:tbl>
            </a:graphicData>
          </a:graphic>
        </p:graphicFrame>
        <p:sp>
          <p:nvSpPr>
            <p:cNvPr id="188" name="Shape 188"/>
            <p:cNvSpPr/>
            <p:nvPr/>
          </p:nvSpPr>
          <p:spPr>
            <a:xfrm>
              <a:off x="0" y="0"/>
              <a:ext cx="5059928" cy="2573466"/>
            </a:xfrm>
            <a:prstGeom prst="rect">
              <a:avLst/>
            </a:prstGeom>
            <a:noFill/>
            <a:ln w="6350" cap="flat">
              <a:solidFill>
                <a:srgbClr val="583F3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90" name="Shape 190"/>
          <p:cNvSpPr/>
          <p:nvPr/>
        </p:nvSpPr>
        <p:spPr>
          <a:xfrm>
            <a:off x="7850013" y="1148757"/>
            <a:ext cx="309612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is this graph showing you? 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38150">
              <a:defRPr sz="2700">
                <a:solidFill>
                  <a:srgbClr val="583F34"/>
                </a:solidFill>
              </a:defRPr>
            </a:lvl1pPr>
          </a:lstStyle>
          <a:p>
            <a:r>
              <a:t>Total seed biomass available for finches to eat 1976-78</a:t>
            </a:r>
          </a:p>
        </p:txBody>
      </p:sp>
      <p:pic>
        <p:nvPicPr>
          <p:cNvPr id="193" name="pasted-image.png"/>
          <p:cNvPicPr>
            <a:picLocks noChangeAspect="1"/>
          </p:cNvPicPr>
          <p:nvPr/>
        </p:nvPicPr>
        <p:blipFill>
          <a:blip r:embed="rId2"/>
          <a:srcRect l="52475" t="5255" b="49564"/>
          <a:stretch>
            <a:fillRect/>
          </a:stretch>
        </p:blipFill>
        <p:spPr>
          <a:xfrm>
            <a:off x="1092200" y="2412999"/>
            <a:ext cx="7086600" cy="5605131"/>
          </a:xfrm>
          <a:prstGeom prst="rect">
            <a:avLst/>
          </a:prstGeom>
          <a:ln w="12700">
            <a:miter lim="400000"/>
          </a:ln>
        </p:spPr>
      </p:pic>
      <p:sp>
        <p:nvSpPr>
          <p:cNvPr id="194" name="Shape 194"/>
          <p:cNvSpPr/>
          <p:nvPr/>
        </p:nvSpPr>
        <p:spPr>
          <a:xfrm rot="16200000">
            <a:off x="-1864158" y="4391937"/>
            <a:ext cx="5179985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Total available seed biomass</a:t>
            </a:r>
          </a:p>
        </p:txBody>
      </p:sp>
      <p:grpSp>
        <p:nvGrpSpPr>
          <p:cNvPr id="197" name="Group 197"/>
          <p:cNvGrpSpPr/>
          <p:nvPr/>
        </p:nvGrpSpPr>
        <p:grpSpPr>
          <a:xfrm>
            <a:off x="7759890" y="1148757"/>
            <a:ext cx="5059930" cy="2668166"/>
            <a:chOff x="0" y="0"/>
            <a:chExt cx="5059928" cy="2668165"/>
          </a:xfrm>
        </p:grpSpPr>
        <p:graphicFrame>
          <p:nvGraphicFramePr>
            <p:cNvPr id="195" name="Table 195"/>
            <p:cNvGraphicFramePr/>
            <p:nvPr/>
          </p:nvGraphicFramePr>
          <p:xfrm>
            <a:off x="223440" y="194133"/>
            <a:ext cx="4614237" cy="2474032"/>
          </p:xfrm>
          <a:graphic>
            <a:graphicData uri="http://schemas.openxmlformats.org/drawingml/2006/table">
              <a:tbl>
                <a:tblPr>
                  <a:tableStyleId>{CF821DB8-F4EB-4A41-A1BA-3FCAFE7338EE}</a:tableStyleId>
                </a:tblPr>
                <a:tblGrid>
                  <a:gridCol w="461423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</a:tblGrid>
                <a:tr h="482673">
                  <a:tc>
                    <a:txBody>
                      <a:bodyPr/>
                      <a:lstStyle/>
                      <a:p>
                        <a:pPr>
                          <a:defRPr sz="1600">
                            <a:solidFill>
                              <a:srgbClr val="583F34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B w="0">
                        <a:miter lim="400000"/>
                      </a:lnB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</a:tbl>
            </a:graphicData>
          </a:graphic>
        </p:graphicFrame>
        <p:sp>
          <p:nvSpPr>
            <p:cNvPr id="196" name="Shape 196"/>
            <p:cNvSpPr/>
            <p:nvPr/>
          </p:nvSpPr>
          <p:spPr>
            <a:xfrm>
              <a:off x="0" y="0"/>
              <a:ext cx="5059928" cy="2573466"/>
            </a:xfrm>
            <a:prstGeom prst="rect">
              <a:avLst/>
            </a:prstGeom>
            <a:noFill/>
            <a:ln w="6350" cap="flat">
              <a:solidFill>
                <a:srgbClr val="583F3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98" name="Shape 198"/>
          <p:cNvSpPr/>
          <p:nvPr/>
        </p:nvSpPr>
        <p:spPr>
          <a:xfrm>
            <a:off x="7850013" y="1148757"/>
            <a:ext cx="309612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is this graph showing you? 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38150">
              <a:defRPr sz="2700">
                <a:solidFill>
                  <a:srgbClr val="583F34"/>
                </a:solidFill>
              </a:defRPr>
            </a:lvl1pPr>
          </a:lstStyle>
          <a:p>
            <a:r>
              <a:t>Average size and hardness of available seeds 1975-78</a:t>
            </a:r>
          </a:p>
        </p:txBody>
      </p:sp>
      <p:sp>
        <p:nvSpPr>
          <p:cNvPr id="201" name="Shape 201"/>
          <p:cNvSpPr/>
          <p:nvPr/>
        </p:nvSpPr>
        <p:spPr>
          <a:xfrm rot="16200000">
            <a:off x="-1746524" y="4442215"/>
            <a:ext cx="5179985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Seed size and hardness index</a:t>
            </a:r>
          </a:p>
        </p:txBody>
      </p:sp>
      <p:grpSp>
        <p:nvGrpSpPr>
          <p:cNvPr id="204" name="Group 204"/>
          <p:cNvGrpSpPr/>
          <p:nvPr/>
        </p:nvGrpSpPr>
        <p:grpSpPr>
          <a:xfrm>
            <a:off x="1092200" y="2413000"/>
            <a:ext cx="7086600" cy="5902708"/>
            <a:chOff x="0" y="0"/>
            <a:chExt cx="7086600" cy="5902707"/>
          </a:xfrm>
        </p:grpSpPr>
        <p:pic>
          <p:nvPicPr>
            <p:cNvPr id="202" name="pasted-image.png"/>
            <p:cNvPicPr>
              <a:picLocks noChangeAspect="1"/>
            </p:cNvPicPr>
            <p:nvPr/>
          </p:nvPicPr>
          <p:blipFill>
            <a:blip r:embed="rId2"/>
            <a:srcRect l="4667" t="54680" r="50497" b="435"/>
            <a:stretch>
              <a:fillRect/>
            </a:stretch>
          </p:blipFill>
          <p:spPr>
            <a:xfrm>
              <a:off x="0" y="0"/>
              <a:ext cx="7086600" cy="590270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03" name="Shape 203"/>
            <p:cNvSpPr/>
            <p:nvPr/>
          </p:nvSpPr>
          <p:spPr>
            <a:xfrm>
              <a:off x="6590597" y="1764868"/>
              <a:ext cx="448973" cy="152619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207" name="Group 207"/>
          <p:cNvGrpSpPr/>
          <p:nvPr/>
        </p:nvGrpSpPr>
        <p:grpSpPr>
          <a:xfrm>
            <a:off x="7759890" y="1148757"/>
            <a:ext cx="5059930" cy="2668166"/>
            <a:chOff x="0" y="0"/>
            <a:chExt cx="5059928" cy="2668165"/>
          </a:xfrm>
        </p:grpSpPr>
        <p:graphicFrame>
          <p:nvGraphicFramePr>
            <p:cNvPr id="205" name="Table 205"/>
            <p:cNvGraphicFramePr/>
            <p:nvPr/>
          </p:nvGraphicFramePr>
          <p:xfrm>
            <a:off x="223440" y="194133"/>
            <a:ext cx="4614237" cy="2474032"/>
          </p:xfrm>
          <a:graphic>
            <a:graphicData uri="http://schemas.openxmlformats.org/drawingml/2006/table">
              <a:tbl>
                <a:tblPr>
                  <a:tableStyleId>{CF821DB8-F4EB-4A41-A1BA-3FCAFE7338EE}</a:tableStyleId>
                </a:tblPr>
                <a:tblGrid>
                  <a:gridCol w="461423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</a:tblGrid>
                <a:tr h="482673">
                  <a:tc>
                    <a:txBody>
                      <a:bodyPr/>
                      <a:lstStyle/>
                      <a:p>
                        <a:pPr>
                          <a:defRPr sz="1600">
                            <a:solidFill>
                              <a:srgbClr val="583F34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B w="0">
                        <a:miter lim="400000"/>
                      </a:lnB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</a:tbl>
            </a:graphicData>
          </a:graphic>
        </p:graphicFrame>
        <p:sp>
          <p:nvSpPr>
            <p:cNvPr id="206" name="Shape 206"/>
            <p:cNvSpPr/>
            <p:nvPr/>
          </p:nvSpPr>
          <p:spPr>
            <a:xfrm>
              <a:off x="0" y="0"/>
              <a:ext cx="5059928" cy="2573466"/>
            </a:xfrm>
            <a:prstGeom prst="rect">
              <a:avLst/>
            </a:prstGeom>
            <a:noFill/>
            <a:ln w="6350" cap="flat">
              <a:solidFill>
                <a:srgbClr val="583F3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208" name="Shape 208"/>
          <p:cNvSpPr/>
          <p:nvPr/>
        </p:nvSpPr>
        <p:spPr>
          <a:xfrm>
            <a:off x="7850013" y="1148757"/>
            <a:ext cx="309612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is this graph showing you? </a:t>
            </a:r>
          </a:p>
        </p:txBody>
      </p:sp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212</Words>
  <Application>Microsoft Macintosh PowerPoint</Application>
  <PresentationFormat>Custom</PresentationFormat>
  <Paragraphs>41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Helvetica Light</vt:lpstr>
      <vt:lpstr>Helvetica Neue</vt:lpstr>
      <vt:lpstr>White</vt:lpstr>
      <vt:lpstr>Seasonal rainfall in Daphne Major</vt:lpstr>
      <vt:lpstr>Distribution of beak depth for finches born in 1976 and 1978</vt:lpstr>
      <vt:lpstr>Beak depth of parents and their offspring</vt:lpstr>
      <vt:lpstr>Seed size chosen by finches of different beak depths (1976)</vt:lpstr>
      <vt:lpstr>Distribution of beak depth of finches born in 1976</vt:lpstr>
      <vt:lpstr>Population size of finches between 1975 -1978</vt:lpstr>
      <vt:lpstr>Total seed biomass available for finches to eat 1976-78</vt:lpstr>
      <vt:lpstr>Average size and hardness of available seeds 1975-78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Seasonal rainfall in Daphne Major</dc:title>
  <cp:lastModifiedBy>Cynthia Passmore</cp:lastModifiedBy>
  <cp:revision>3</cp:revision>
  <dcterms:modified xsi:type="dcterms:W3CDTF">2025-08-08T19:02:44Z</dcterms:modified>
</cp:coreProperties>
</file>